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png"/><Relationship Id="rId7" Type="http://schemas.openxmlformats.org/officeDocument/2006/relationships/image" Target="../media/image-21-7.png"/><Relationship Id="rId8" Type="http://schemas.openxmlformats.org/officeDocument/2006/relationships/image" Target="../media/image-21-8.png"/><Relationship Id="rId9" Type="http://schemas.openxmlformats.org/officeDocument/2006/relationships/image" Target="../media/image-21-9.png"/><Relationship Id="rId10" Type="http://schemas.openxmlformats.org/officeDocument/2006/relationships/image" Target="../media/image-2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371600"/>
            <a:ext cx="1463040" cy="1463040"/>
          </a:xfrm>
          <a:prstGeom prst="ellipse">
            <a:avLst/>
          </a:prstGeom>
          <a:solidFill>
            <a:srgbClr val="06B6D4"/>
          </a:solidFill>
          <a:ln/>
        </p:spPr>
      </p:sp>
      <p:sp>
        <p:nvSpPr>
          <p:cNvPr id="5" name="Shape 3"/>
          <p:cNvSpPr/>
          <p:nvPr/>
        </p:nvSpPr>
        <p:spPr>
          <a:xfrm>
            <a:off x="411480" y="1325880"/>
            <a:ext cx="1371600" cy="1371600"/>
          </a:xfrm>
          <a:prstGeom prst="ellipse">
            <a:avLst/>
          </a:prstGeom>
          <a:solidFill>
            <a:srgbClr val="3B8BF6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32588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endParaRPr lang="en-US" sz="8000" dirty="0"/>
          </a:p>
        </p:txBody>
      </p:sp>
      <p:sp>
        <p:nvSpPr>
          <p:cNvPr id="7" name="Text 5"/>
          <p:cNvSpPr/>
          <p:nvPr/>
        </p:nvSpPr>
        <p:spPr>
          <a:xfrm>
            <a:off x="2103120" y="1417320"/>
            <a:ext cx="6583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2103120" y="233172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de gestión para talleres de reparación en LatAm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103120" y="2971800"/>
            <a:ext cx="1188720" cy="320040"/>
          </a:xfrm>
          <a:prstGeom prst="roundRect">
            <a:avLst>
              <a:gd name="adj" fmla="val 48571"/>
            </a:avLst>
          </a:prstGeom>
          <a:solidFill>
            <a:srgbClr val="2ED47A">
              <a:alpha val="25000"/>
            </a:srgbClr>
          </a:solidFill>
          <a:ln w="9525">
            <a:solidFill>
              <a:srgbClr val="2ED47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03120" y="2971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en producción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83280" y="2971800"/>
            <a:ext cx="1554480" cy="320040"/>
          </a:xfrm>
          <a:prstGeom prst="roundRect">
            <a:avLst>
              <a:gd name="adj" fmla="val 48571"/>
            </a:avLst>
          </a:prstGeom>
          <a:solidFill>
            <a:srgbClr val="3B8BF6">
              <a:alpha val="20000"/>
            </a:srgbClr>
          </a:solidFill>
          <a:ln w="9525">
            <a:solidFill>
              <a:srgbClr val="3B8B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83280" y="297180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customers ancla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029200" y="2971800"/>
            <a:ext cx="1371600" cy="320040"/>
          </a:xfrm>
          <a:prstGeom prst="roundRect">
            <a:avLst>
              <a:gd name="adj" fmla="val 48571"/>
            </a:avLst>
          </a:prstGeom>
          <a:solidFill>
            <a:srgbClr val="06B6D4">
              <a:alpha val="20000"/>
            </a:srgbClr>
          </a:solidFill>
          <a:ln w="9525">
            <a:solidFill>
              <a:srgbClr val="06B6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0" y="29718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7200" y="44348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0" y="4434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deck · v1 ·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DIFERENCIADOR · 2 DE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Construido para LatAm, no para Silicon Valley.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121408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34440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Mobile-first PWA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26771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Instalable en iOS/Android. Cámara nativa, pull-to-refresh.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663440" y="192024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2121408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 precario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440680" y="226771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Retry exponencial, idempotency keys, zombie SSE recovery.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457200" y="288036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081528"/>
            <a:ext cx="457200" cy="4572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234440" y="29443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Kill-switch remoto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1234440" y="322783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 roto en prod → bypass instant sin redeploy.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4663440" y="288036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3081528"/>
            <a:ext cx="457200" cy="4572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440680" y="29443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cuenta para el cliente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5440680" y="322783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Aprueba cotización con un link. Conversión sin fricción.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457200" y="384048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4041648"/>
            <a:ext cx="457200" cy="45720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234440" y="39044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Reactivación cross-tenant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1234440" y="418795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 cambia de taller — su histórico no se pierde.</a:t>
            </a:r>
            <a:endParaRPr lang="en-US" sz="1000" dirty="0"/>
          </a:p>
        </p:txBody>
      </p:sp>
      <p:sp>
        <p:nvSpPr>
          <p:cNvPr id="26" name="Shape 19"/>
          <p:cNvSpPr/>
          <p:nvPr/>
        </p:nvSpPr>
        <p:spPr>
          <a:xfrm>
            <a:off x="4663440" y="384048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4041648"/>
            <a:ext cx="457200" cy="45720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5440680" y="39044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Vocabulario configurable</a:t>
            </a:r>
            <a:endParaRPr lang="en-US" sz="1300" dirty="0"/>
          </a:p>
        </p:txBody>
      </p:sp>
      <p:sp>
        <p:nvSpPr>
          <p:cNvPr id="29" name="Text 21"/>
          <p:cNvSpPr/>
          <p:nvPr/>
        </p:nvSpPr>
        <p:spPr>
          <a:xfrm>
            <a:off x="5440680" y="418795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taller usa sus categorías de falla, no las nuestras.</a:t>
            </a:r>
            <a:endParaRPr lang="en-US" sz="1000" dirty="0"/>
          </a:p>
        </p:txBody>
      </p:sp>
      <p:sp>
        <p:nvSpPr>
          <p:cNvPr id="30" name="Text 22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10/21</a:t>
            </a:r>
            <a:endParaRPr lang="en-US" sz="900" dirty="0"/>
          </a:p>
        </p:txBody>
      </p:sp>
      <p:sp>
        <p:nvSpPr>
          <p:cNvPr id="31" name="Shape 23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2" name="Text 24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DIFERENCIADOR · 3 DE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Enterprise-ready en beta. Hardenado en producción.</a:t>
            </a:r>
            <a:endParaRPr lang="en-US" sz="2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801368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1737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Multi-tenancy con aislamiento doble (código + DB)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801368"/>
            <a:ext cx="201168" cy="201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83480" y="1737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roles RBAC granulares — superadmin → cliente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185416"/>
            <a:ext cx="201168" cy="201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240" y="212140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Idempotency keys + rate limiting granular (5 capas)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2185416"/>
            <a:ext cx="201168" cy="2011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83480" y="212140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Sentry activo en prod (error + performance tracking)</a:t>
            </a:r>
            <a:endParaRPr lang="en-US" sz="11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2569464"/>
            <a:ext cx="201168" cy="2011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77240" y="250545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redundante a R2 (cron diario, retention 30d)</a:t>
            </a:r>
            <a:endParaRPr lang="en-US" sz="11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160" y="2569464"/>
            <a:ext cx="201168" cy="20116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4983480" y="250545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Headers de seguridad estrictos (CSP, HSTS, Permissions-Policy)</a:t>
            </a:r>
            <a:endParaRPr lang="en-US" sz="11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2953512"/>
            <a:ext cx="201168" cy="201168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777240" y="2889504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 centralizado con retention</a:t>
            </a:r>
            <a:endParaRPr lang="en-US" sz="1100" dirty="0"/>
          </a:p>
        </p:txBody>
      </p:sp>
      <p:pic>
        <p:nvPicPr>
          <p:cNvPr id="2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9160" y="2953512"/>
            <a:ext cx="201168" cy="201168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4983480" y="2889504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legales: ToS, Privacy, SLA, Security Overview</a:t>
            </a:r>
            <a:endParaRPr lang="en-US" sz="11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" y="3337560"/>
            <a:ext cx="201168" cy="201168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777240" y="32735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checks duales + slow-query logger</a:t>
            </a:r>
            <a:endParaRPr lang="en-US" sz="1100" dirty="0"/>
          </a:p>
        </p:txBody>
      </p:sp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9160" y="3337560"/>
            <a:ext cx="201168" cy="201168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4983480" y="32735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 interna previa a DD técnica (18 categorías)</a:t>
            </a:r>
            <a:endParaRPr lang="en-US" sz="1100" dirty="0"/>
          </a:p>
        </p:txBody>
      </p:sp>
      <p:sp>
        <p:nvSpPr>
          <p:cNvPr id="26" name="Shape 14"/>
          <p:cNvSpPr/>
          <p:nvPr/>
        </p:nvSpPr>
        <p:spPr>
          <a:xfrm>
            <a:off x="457200" y="4114800"/>
            <a:ext cx="8229600" cy="685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2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" y="4251960"/>
            <a:ext cx="411480" cy="411480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1188720" y="4160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 tests automatizados</a:t>
            </a:r>
            <a:endParaRPr lang="en-US" sz="1600" dirty="0"/>
          </a:p>
        </p:txBody>
      </p:sp>
      <p:sp>
        <p:nvSpPr>
          <p:cNvPr id="29" name="Text 16"/>
          <p:cNvSpPr/>
          <p:nvPr/>
        </p:nvSpPr>
        <p:spPr>
          <a:xfrm>
            <a:off x="1188720" y="4480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path, inventory calc, backup cron, RBAC, realtime helper.</a:t>
            </a:r>
            <a:endParaRPr lang="en-US" sz="1000" dirty="0"/>
          </a:p>
        </p:txBody>
      </p:sp>
      <p:sp>
        <p:nvSpPr>
          <p:cNvPr id="30" name="Text 17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11/21</a:t>
            </a:r>
            <a:endParaRPr lang="en-US" sz="900" dirty="0"/>
          </a:p>
        </p:txBody>
      </p:sp>
      <p:sp>
        <p:nvSpPr>
          <p:cNvPr id="31" name="Shape 18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2" name="Text 19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Cuatro industrias con soporte de primera. Seis más configurables.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1737360"/>
            <a:ext cx="192024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87452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2514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Pesaje industrial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27889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componentes pre-sembrados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2560320" y="1737360"/>
            <a:ext cx="192024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120" y="187452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651760" y="2514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y servidores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2651760" y="27889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componentes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4663440" y="1737360"/>
            <a:ext cx="192024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240" y="187452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754880" y="2514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Refrigeración / HVAC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4754880" y="27889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componentes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6766560" y="1737360"/>
            <a:ext cx="192024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60" y="1874520"/>
            <a:ext cx="548640" cy="5486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858000" y="2514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Automotriz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6858000" y="278892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30+ componentes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457200" y="3337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Configurables sin código — taxonomía propia por taller: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45720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3794760"/>
            <a:ext cx="320040" cy="3200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0292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Electrónica de consumo</a:t>
            </a:r>
            <a:endParaRPr lang="en-US" sz="900" dirty="0"/>
          </a:p>
        </p:txBody>
      </p:sp>
      <p:sp>
        <p:nvSpPr>
          <p:cNvPr id="26" name="Shape 19"/>
          <p:cNvSpPr/>
          <p:nvPr/>
        </p:nvSpPr>
        <p:spPr>
          <a:xfrm>
            <a:off x="187452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7440" y="3794760"/>
            <a:ext cx="320040" cy="32004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92024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Gastronomía</a:t>
            </a:r>
            <a:endParaRPr lang="en-US" sz="900" dirty="0"/>
          </a:p>
        </p:txBody>
      </p:sp>
      <p:sp>
        <p:nvSpPr>
          <p:cNvPr id="29" name="Shape 21"/>
          <p:cNvSpPr/>
          <p:nvPr/>
        </p:nvSpPr>
        <p:spPr>
          <a:xfrm>
            <a:off x="329184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4760" y="3794760"/>
            <a:ext cx="320040" cy="32004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333756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médicos</a:t>
            </a:r>
            <a:endParaRPr lang="en-US" sz="900" dirty="0"/>
          </a:p>
        </p:txBody>
      </p:sp>
      <p:sp>
        <p:nvSpPr>
          <p:cNvPr id="32" name="Shape 23"/>
          <p:cNvSpPr/>
          <p:nvPr/>
        </p:nvSpPr>
        <p:spPr>
          <a:xfrm>
            <a:off x="470916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2080" y="3794760"/>
            <a:ext cx="320040" cy="320040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475488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Maquinaria industrial</a:t>
            </a:r>
            <a:endParaRPr lang="en-US" sz="900" dirty="0"/>
          </a:p>
        </p:txBody>
      </p:sp>
      <p:sp>
        <p:nvSpPr>
          <p:cNvPr id="35" name="Shape 25"/>
          <p:cNvSpPr/>
          <p:nvPr/>
        </p:nvSpPr>
        <p:spPr>
          <a:xfrm>
            <a:off x="612648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9400" y="3794760"/>
            <a:ext cx="320040" cy="320040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617220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de gym</a:t>
            </a:r>
            <a:endParaRPr lang="en-US" sz="900" dirty="0"/>
          </a:p>
        </p:txBody>
      </p:sp>
      <p:sp>
        <p:nvSpPr>
          <p:cNvPr id="38" name="Shape 27"/>
          <p:cNvSpPr/>
          <p:nvPr/>
        </p:nvSpPr>
        <p:spPr>
          <a:xfrm>
            <a:off x="7543800" y="37033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9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720" y="3794760"/>
            <a:ext cx="320040" cy="320040"/>
          </a:xfrm>
          <a:prstGeom prst="rect">
            <a:avLst/>
          </a:prstGeom>
        </p:spPr>
      </p:pic>
      <p:sp>
        <p:nvSpPr>
          <p:cNvPr id="40" name="Text 28"/>
          <p:cNvSpPr/>
          <p:nvPr/>
        </p:nvSpPr>
        <p:spPr>
          <a:xfrm>
            <a:off x="7589520" y="4160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Impresión / oficina</a:t>
            </a:r>
            <a:endParaRPr lang="en-US" sz="900" dirty="0"/>
          </a:p>
        </p:txBody>
      </p:sp>
      <p:sp>
        <p:nvSpPr>
          <p:cNvPr id="41" name="Text 29"/>
          <p:cNvSpPr/>
          <p:nvPr/>
        </p:nvSpPr>
        <p:spPr>
          <a:xfrm>
            <a:off x="457200" y="45445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tu negocio es "alguien rompe algo, vos lo reparás y cobrás", Nodux te sirve.</a:t>
            </a:r>
            <a:endParaRPr lang="en-US" sz="1000" dirty="0"/>
          </a:p>
        </p:txBody>
      </p:sp>
      <p:sp>
        <p:nvSpPr>
          <p:cNvPr id="42" name="Text 30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12/21</a:t>
            </a:r>
            <a:endParaRPr lang="en-US" sz="900" dirty="0"/>
          </a:p>
        </p:txBody>
      </p:sp>
      <p:sp>
        <p:nvSpPr>
          <p:cNvPr id="43" name="Shape 31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44" name="Text 32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PyMEs ancla migrando antes del 1-jun-2026.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GMR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· Costa Rica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187452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87452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3" name="Text 11"/>
          <p:cNvSpPr/>
          <p:nvPr/>
        </p:nvSpPr>
        <p:spPr>
          <a:xfrm>
            <a:off x="187452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MRP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87452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Filial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87452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29184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9184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8" name="Text 16"/>
          <p:cNvSpPr/>
          <p:nvPr/>
        </p:nvSpPr>
        <p:spPr>
          <a:xfrm>
            <a:off x="329184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MISAH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29184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29184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70916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916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3" name="Text 21"/>
          <p:cNvSpPr/>
          <p:nvPr/>
        </p:nvSpPr>
        <p:spPr>
          <a:xfrm>
            <a:off x="470916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MRN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470916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Filial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70916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12648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2648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8" name="Text 26"/>
          <p:cNvSpPr/>
          <p:nvPr/>
        </p:nvSpPr>
        <p:spPr>
          <a:xfrm>
            <a:off x="612648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NEXIUS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12648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Origen del producto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12648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7543800" y="1828800"/>
            <a:ext cx="1325880" cy="13716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7543800" y="1828800"/>
            <a:ext cx="1325880" cy="64008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3" name="Text 31"/>
          <p:cNvSpPr/>
          <p:nvPr/>
        </p:nvSpPr>
        <p:spPr>
          <a:xfrm>
            <a:off x="7543800" y="210312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7543800" y="274320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Filial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543800" y="29443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Multirrepuestos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" y="3611880"/>
            <a:ext cx="1920240" cy="86868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" y="37033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548640" y="4114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ancla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560320" y="3611880"/>
            <a:ext cx="1920240" cy="86868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560320" y="37033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2651760" y="4114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Países piloto (CR · PA · NI)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663440" y="3611880"/>
            <a:ext cx="1920240" cy="86868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663440" y="37033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días</a:t>
            </a:r>
            <a:endParaRPr lang="en-US" sz="2200" dirty="0"/>
          </a:p>
        </p:txBody>
      </p:sp>
      <p:sp>
        <p:nvSpPr>
          <p:cNvPr id="44" name="Text 42"/>
          <p:cNvSpPr/>
          <p:nvPr/>
        </p:nvSpPr>
        <p:spPr>
          <a:xfrm>
            <a:off x="4754880" y="4114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deadline migración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766560" y="3611880"/>
            <a:ext cx="1920240" cy="86868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766560" y="37033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$280/m</a:t>
            </a:r>
            <a:endParaRPr lang="en-US" sz="2200" dirty="0"/>
          </a:p>
        </p:txBody>
      </p:sp>
      <p:sp>
        <p:nvSpPr>
          <p:cNvPr id="47" name="Text 45"/>
          <p:cNvSpPr/>
          <p:nvPr/>
        </p:nvSpPr>
        <p:spPr>
          <a:xfrm>
            <a:off x="6858000" y="4114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ancla (early)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13/21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50" name="Text 48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solo plan. Dos modalidades.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3840480" cy="3063240"/>
          </a:xfrm>
          <a:prstGeom prst="rect">
            <a:avLst/>
          </a:prstGeom>
          <a:solidFill>
            <a:srgbClr val="111A2E"/>
          </a:solidFill>
          <a:ln w="635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18288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3B8BF6">
              <a:alpha val="30000"/>
            </a:srgbClr>
          </a:solidFill>
          <a:ln w="6350">
            <a:solidFill>
              <a:srgbClr val="3B8B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828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 A MES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914400" y="22402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$369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914400" y="283464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/ mes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303580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Flexibilidad total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14400" y="329184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50 empresas cliente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914400" y="3511296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5 cupos mixtos (técnicos + comerciales)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914400" y="3730752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Todos los módulos shipped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914400" y="3950208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SSE real-time + PWA + mobile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914400" y="4169664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Backups + observabilidad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914400" y="438912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Soporte por email + WhatsApp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663440" y="1691640"/>
            <a:ext cx="3840480" cy="3063240"/>
          </a:xfrm>
          <a:prstGeom prst="rect">
            <a:avLst/>
          </a:prstGeom>
          <a:solidFill>
            <a:srgbClr val="1A2440"/>
          </a:solidFill>
          <a:ln w="19050">
            <a:solidFill>
              <a:srgbClr val="2ED47A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937760" y="18288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2ED47A">
              <a:alpha val="30000"/>
            </a:srgbClr>
          </a:solidFill>
          <a:ln w="6350">
            <a:solidFill>
              <a:srgbClr val="2ED47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37760" y="1828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ANUAL · RECOMENDADO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937760" y="22402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$299</a:t>
            </a:r>
            <a:endParaRPr lang="en-US" sz="4000" dirty="0"/>
          </a:p>
        </p:txBody>
      </p:sp>
      <p:sp>
        <p:nvSpPr>
          <p:cNvPr id="22" name="Text 20"/>
          <p:cNvSpPr/>
          <p:nvPr/>
        </p:nvSpPr>
        <p:spPr>
          <a:xfrm>
            <a:off x="4937760" y="283464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/ mes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937760" y="303580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19% de descuento — paga el año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37760" y="329184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Todo lo del plan mes-a-mes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937760" y="3511296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Lock-in de precio 12 meses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937760" y="3730752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Onboarding white-glove incluido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937760" y="3950208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Acceso anticipado a features beta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937760" y="4169664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QBR trimestral con el equipo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937760" y="438912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Migración de datos asistida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57200" y="45262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costo de setup · Cancelación sin penalidad · Datos exportables en cualquier momento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14/21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QUIÉN ESTÁ ATRÁS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Construido por un dueño de taller para dueños de taller.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737360"/>
            <a:ext cx="5029200" cy="292608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77240" y="2011680"/>
            <a:ext cx="914400" cy="914400"/>
          </a:xfrm>
          <a:prstGeom prst="ellipse">
            <a:avLst/>
          </a:prstGeom>
          <a:solidFill>
            <a:srgbClr val="3B8BF6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0116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1874520" y="20116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Esteban Guerrero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874520" y="23774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· Builder · CEO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15468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Dueño mayoritario. Construye el producto end-to-end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ayuda de Claude. Nodux nació de Nexius Tools —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propio taller real — porque la herramienta no existía.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760720" y="1737360"/>
            <a:ext cx="2926080" cy="292608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943600" y="18745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TABLE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43600" y="22402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15200" y="22402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943600" y="26060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GMR + filiales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0" y="26060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943600" y="3017520"/>
            <a:ext cx="2560320" cy="0"/>
          </a:xfrm>
          <a:prstGeom prst="line">
            <a:avLst/>
          </a:prstGeom>
          <a:noFill/>
          <a:ln w="6350">
            <a:solidFill>
              <a:srgbClr val="2A365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43600" y="31089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GMR (matriz)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772400" y="310896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0" y="3383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MRP, MISAH, MRN, MRS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0" y="33832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943600" y="36576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NEXIUS (origen)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772400" y="365760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1%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0" y="4160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Socios = customers ancla = piel en el juego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15/21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8" name="Text 26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viene en los próximos 12 meses.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1920240" cy="2743200"/>
          </a:xfrm>
          <a:prstGeom prst="rect">
            <a:avLst/>
          </a:prstGeom>
          <a:solidFill>
            <a:srgbClr val="1A2440"/>
          </a:solidFill>
          <a:ln w="12700">
            <a:solidFill>
              <a:srgbClr val="2ED47A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94360" y="196596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2ED47A">
              <a:alpha val="30000"/>
            </a:srgbClr>
          </a:solidFill>
          <a:ln w="6350">
            <a:solidFill>
              <a:srgbClr val="2ED4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96596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2331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Migración ancla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7432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6 customers GMR + filiales en vivo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31546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Onboarding white-glove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94360" y="356616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Plantillas por vertical refinadas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560320" y="1828800"/>
            <a:ext cx="1920240" cy="27432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697480" y="196596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3B8BF6">
              <a:alpha val="30000"/>
            </a:srgbClr>
          </a:solidFill>
          <a:ln w="6350">
            <a:solidFill>
              <a:srgbClr val="3B8BF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97480" y="196596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2331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hardening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697480" y="27432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WhatsApp oficial saliente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697480" y="31546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2FA para admins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697480" y="356616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Audit log UI explorable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697480" y="397764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Exportación masiva CSV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63440" y="1828800"/>
            <a:ext cx="1920240" cy="2743200"/>
          </a:xfrm>
          <a:prstGeom prst="rect">
            <a:avLst/>
          </a:prstGeom>
          <a:solidFill>
            <a:srgbClr val="1A2440"/>
          </a:solidFill>
          <a:ln w="12700">
            <a:solidFill>
              <a:srgbClr val="06B6D4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00600" y="196596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06B6D4">
              <a:alpha val="30000"/>
            </a:srgbClr>
          </a:solidFill>
          <a:ln w="6350">
            <a:solidFill>
              <a:srgbClr val="06B6D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00600" y="196596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2026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800600" y="2331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 técnica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00600" y="27432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Escritura offline (Phase 2)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31546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Multi-instancia con Redis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800600" y="356616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Integraciones de facturación electrónica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766560" y="1828800"/>
            <a:ext cx="1920240" cy="2743200"/>
          </a:xfrm>
          <a:prstGeom prst="rect">
            <a:avLst/>
          </a:prstGeom>
          <a:solidFill>
            <a:srgbClr val="1A2440"/>
          </a:solidFill>
          <a:ln w="12700">
            <a:solidFill>
              <a:srgbClr val="F59E0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903720" y="196596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F59E0B">
              <a:alpha val="30000"/>
            </a:srgbClr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03720" y="196596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2027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903720" y="2331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Expansión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903720" y="27432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Multi-región (EU / Brasil)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903720" y="31546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SSO SAML/OIDC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903720" y="356616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Marketplace de plantillas por industria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16/21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7" name="Text 35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CUSTOMERS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¿Tu taller corre con WhatsApp + Excel?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Hablemos.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8229600" cy="210312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242316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Tres caminos para empezar:</a:t>
            </a:r>
            <a:endParaRPr lang="en-US" sz="1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292608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88720" y="28803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de 30 min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31520" y="3383280"/>
            <a:ext cx="2514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 mostramos el flujo completo con datos reales.</a:t>
            </a:r>
            <a:endParaRPr lang="en-US" sz="10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92608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886200" y="28803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Migración asistida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429000" y="3383280"/>
            <a:ext cx="2514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Importamos tu Excel/CSV y te dejamos productivo en una semana.</a:t>
            </a:r>
            <a:endParaRPr lang="en-US" sz="10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29260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83680" y="28803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 directo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6126480" y="3383280"/>
            <a:ext cx="2514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WhatsApp, email o ingresá a app.nodux.link.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457200" y="4480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17/21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0" name="Text 15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INVERSORES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grande, producto shipped,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ancla con piel en el juego.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4023360" cy="96012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783080"/>
            <a:ext cx="73152" cy="960120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8745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real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218541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módulos, 140+ endpoints, 168 tests. No es un wireframe — está en prod.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1783080"/>
            <a:ext cx="4023360" cy="96012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63440" y="1783080"/>
            <a:ext cx="73152" cy="960120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8745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Tracción concreta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218541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customers ancla con socios accionistas. Deadline de migración cerrado.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880360"/>
            <a:ext cx="4023360" cy="96012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2880360"/>
            <a:ext cx="73152" cy="960120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2971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desatendido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85800" y="328269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 técnicos en LatAm: TAM grande, sin player de software dedicado.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663440" y="2880360"/>
            <a:ext cx="4023360" cy="96012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2880360"/>
            <a:ext cx="73152" cy="960120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0" name="Text 18"/>
          <p:cNvSpPr/>
          <p:nvPr/>
        </p:nvSpPr>
        <p:spPr>
          <a:xfrm>
            <a:off x="4892040" y="2971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técnico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92040" y="328269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Construye solo con IA — velocidad de iteración 10× sin overhead de equipo.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40690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Conversaciones tempranas → contacto en última slide.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434340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 declarada — ver apéndice.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18/21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6" name="Text 24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3931920" y="1097280"/>
            <a:ext cx="1371600" cy="1371600"/>
          </a:xfrm>
          <a:prstGeom prst="ellipse">
            <a:avLst/>
          </a:prstGeom>
          <a:solidFill>
            <a:srgbClr val="06B6D4"/>
          </a:solidFill>
          <a:ln/>
        </p:spPr>
      </p:sp>
      <p:sp>
        <p:nvSpPr>
          <p:cNvPr id="5" name="Shape 3"/>
          <p:cNvSpPr/>
          <p:nvPr/>
        </p:nvSpPr>
        <p:spPr>
          <a:xfrm>
            <a:off x="3886200" y="1051560"/>
            <a:ext cx="1280160" cy="1280160"/>
          </a:xfrm>
          <a:prstGeom prst="ellipse">
            <a:avLst/>
          </a:prstGeom>
          <a:solidFill>
            <a:srgbClr val="3B8BF6"/>
          </a:solidFill>
          <a:ln/>
        </p:spPr>
      </p:sp>
      <p:sp>
        <p:nvSpPr>
          <p:cNvPr id="6" name="Text 4"/>
          <p:cNvSpPr/>
          <p:nvPr/>
        </p:nvSpPr>
        <p:spPr>
          <a:xfrm>
            <a:off x="3886200" y="105156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endParaRPr lang="en-US" sz="7000" dirty="0"/>
          </a:p>
        </p:txBody>
      </p:sp>
      <p:sp>
        <p:nvSpPr>
          <p:cNvPr id="7" name="Text 5"/>
          <p:cNvSpPr/>
          <p:nvPr/>
        </p:nvSpPr>
        <p:spPr>
          <a:xfrm>
            <a:off x="457200" y="2514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spc="6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457200" y="32004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para que los talleres de LatAm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i="1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operen como los de Silicon Valley.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371600" y="4114800"/>
            <a:ext cx="6400800" cy="54864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0" y="411480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  ·  hola@nodux.link  ·  beta cerrada en CR / PA / NI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negocio está en tres lugares.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Ninguno se habla con el otro.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8229600" cy="14630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194560"/>
            <a:ext cx="73152" cy="1463040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3317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"Tengo el negocio en WhatsApp, en una libreta y en la cabeza</a:t>
            </a:r>
            <a:endParaRPr lang="en-US" sz="1800" dirty="0"/>
          </a:p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técnico que renunció el mes pasado."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329184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Dueño de taller, LatAm 2024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393192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9319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para el chat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468880" y="393192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68880" y="39319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para los gastos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480560" y="393192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80560" y="39319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Libreta para los tickets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92240" y="393192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9319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a mano por cotización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2/21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0" name="Text 18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APÉNDICE · A1 — SOLO INVERSORES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Tesis: Nodux como exit a fondo tech.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8229600" cy="27432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196596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oportunidad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233172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talleres de reparación en LatAm son un sector enorme, fragmentado y desatendido por software.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vertical (automotriz, electrónica, médico, industrial) tiene PyMEs con 5-50 técnicos que hoy operan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WhatsApp + Excel. El TAM combinado por país está en cientos de miles de empresas.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315468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tesis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3520440"/>
            <a:ext cx="7589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 el sistema operativo de los talleres en LatAm. Empezar por una vertical defensible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(grupo de socios ancla = customers garantizados), expandir a verticales adyacentes por configuración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taxonomía, y consolidar para un exit a un fondo SaaS B2B con tesis en LatAm o vertical SaaS.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45445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Comparables relevantes: Loyverse · Mecánico de cabecera · Service Fusion · Jobber · ServiceTitan.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19/21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APÉNDICE · A2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técnico — listo para due diligence.</a:t>
            </a:r>
            <a:endParaRPr lang="en-US" sz="2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728216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69164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2651760" y="1691640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19 · Vite · Service Worker (Workbox) · PWA instalable</a:t>
            </a:r>
            <a:endParaRPr lang="en-US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39112"/>
            <a:ext cx="219456" cy="219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2960" y="200253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651760" y="2002536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· Express · pg · SSE bidireccional</a:t>
            </a:r>
            <a:endParaRPr lang="en-US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350008"/>
            <a:ext cx="219456" cy="21945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2960" y="231343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2651760" y="231343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16/18 · migraciones idempotentes · 45 tablas</a:t>
            </a:r>
            <a:endParaRPr lang="en-US" sz="10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660904"/>
            <a:ext cx="219456" cy="21945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262432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2651760" y="2624328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R2 (fotos, videos, facturas, backups)</a:t>
            </a:r>
            <a:endParaRPr lang="en-US" sz="10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2971800"/>
            <a:ext cx="219456" cy="21945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22960" y="2935224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2651760" y="2935224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Resend con retry + backoff exponencial</a:t>
            </a:r>
            <a:endParaRPr lang="en-US" sz="10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3282696"/>
            <a:ext cx="219456" cy="219456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822960" y="32461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</a:t>
            </a:r>
            <a:endParaRPr lang="en-US" sz="1100" dirty="0"/>
          </a:p>
        </p:txBody>
      </p:sp>
      <p:sp>
        <p:nvSpPr>
          <p:cNvPr id="23" name="Text 15"/>
          <p:cNvSpPr/>
          <p:nvPr/>
        </p:nvSpPr>
        <p:spPr>
          <a:xfrm>
            <a:off x="2651760" y="3246120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Server-Sent Events · patrón ticket.snapshot · bypass replica lag</a:t>
            </a:r>
            <a:endParaRPr lang="en-US" sz="1000" dirty="0"/>
          </a:p>
        </p:txBody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3593592"/>
            <a:ext cx="219456" cy="219456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822960" y="355701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Hosting</a:t>
            </a:r>
            <a:endParaRPr lang="en-US" sz="1100" dirty="0"/>
          </a:p>
        </p:txBody>
      </p:sp>
      <p:sp>
        <p:nvSpPr>
          <p:cNvPr id="26" name="Text 17"/>
          <p:cNvSpPr/>
          <p:nvPr/>
        </p:nvSpPr>
        <p:spPr>
          <a:xfrm>
            <a:off x="2651760" y="3557016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· US-East Virginia · 2× mejor latencia desde LatAm</a:t>
            </a:r>
            <a:endParaRPr lang="en-US" sz="100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3904488"/>
            <a:ext cx="219456" cy="219456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822960" y="386791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Observabilidad</a:t>
            </a:r>
            <a:endParaRPr lang="en-US" sz="1100" dirty="0"/>
          </a:p>
        </p:txBody>
      </p:sp>
      <p:sp>
        <p:nvSpPr>
          <p:cNvPr id="29" name="Text 19"/>
          <p:cNvSpPr/>
          <p:nvPr/>
        </p:nvSpPr>
        <p:spPr>
          <a:xfrm>
            <a:off x="2651760" y="386791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Sentry · slow-query logger · health checks duales · audit log</a:t>
            </a:r>
            <a:endParaRPr lang="en-US" sz="1000" dirty="0"/>
          </a:p>
        </p:txBody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" y="4215384"/>
            <a:ext cx="219456" cy="219456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822960" y="41788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</a:t>
            </a:r>
            <a:endParaRPr lang="en-US" sz="1100" dirty="0"/>
          </a:p>
        </p:txBody>
      </p:sp>
      <p:sp>
        <p:nvSpPr>
          <p:cNvPr id="32" name="Text 21"/>
          <p:cNvSpPr/>
          <p:nvPr/>
        </p:nvSpPr>
        <p:spPr>
          <a:xfrm>
            <a:off x="2651760" y="4178808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Snapshots Railway + dump diario a R2 (retention 30d)</a:t>
            </a:r>
            <a:endParaRPr lang="en-US" sz="1000" dirty="0"/>
          </a:p>
        </p:txBody>
      </p:sp>
      <p:pic>
        <p:nvPicPr>
          <p:cNvPr id="33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" y="4526280"/>
            <a:ext cx="219456" cy="219456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822960" y="4489704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Seguridad</a:t>
            </a:r>
            <a:endParaRPr lang="en-US" sz="1100" dirty="0"/>
          </a:p>
        </p:txBody>
      </p:sp>
      <p:sp>
        <p:nvSpPr>
          <p:cNvPr id="35" name="Text 23"/>
          <p:cNvSpPr/>
          <p:nvPr/>
        </p:nvSpPr>
        <p:spPr>
          <a:xfrm>
            <a:off x="2651760" y="4489704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 · HSTS · rate limiting granular · idempotency keys · 168 tests</a:t>
            </a:r>
            <a:endParaRPr lang="en-US" sz="1000" dirty="0"/>
          </a:p>
        </p:txBody>
      </p:sp>
      <p:sp>
        <p:nvSpPr>
          <p:cNvPr id="36" name="Text 24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20/21</a:t>
            </a:r>
            <a:endParaRPr lang="en-US" sz="900" dirty="0"/>
          </a:p>
        </p:txBody>
      </p:sp>
      <p:sp>
        <p:nvSpPr>
          <p:cNvPr id="37" name="Shape 25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8" name="Text 26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APÉNDICE · A3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Riesgos identificados + mitigaciones.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8229600" cy="5486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91640"/>
            <a:ext cx="64008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7556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único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108960" y="1755648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viva, runbooks, código auditable (168 tests). Codebase atacable por equipo nuevo en 2 semanas.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2295144"/>
            <a:ext cx="8229600" cy="5486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2295144"/>
            <a:ext cx="64008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35915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anclas concentrados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108960" y="2359152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incluye expansión a 3 verticales adyacentes en Q3. Pricing público abierto a PyMEs no-ancla.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898648"/>
            <a:ext cx="8229600" cy="5486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898648"/>
            <a:ext cx="64008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2962656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LatAm (factura electrónica)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108960" y="2962656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Integraciones país-por-país en Q4. Hoy se entrega PDF profesional, suficiente para piloto.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3502152"/>
            <a:ext cx="8229600" cy="5486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3502152"/>
            <a:ext cx="64008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5661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Conexiones precarias en taller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108960" y="3566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Idempotency, retry exponencial, kill-switch, zombie SSE recovery. Probado en NI/CR rurales.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4105656"/>
            <a:ext cx="8229600" cy="54864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4105656"/>
            <a:ext cx="64008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416966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Migración masiva 1-jun-2026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108960" y="416966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White-glove onboarding asistido. Importadores Excel/CSV listos. Plan B: extender deadline 30d.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7200" y="45445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 interna 2026-04-30 — 18 categorías revisadas. Plan de remediación a 30d publicado.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21/21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9" name="Text 27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GAP DEL MERCADO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 técnicos en LatAm: sector grande,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genérico o inexistente.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2606040" cy="237744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237744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/ Restaurantes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5800" y="32461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Square, Toast,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Clip, Vendus, Crehana.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 10 alternativas.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383280" y="2194560"/>
            <a:ext cx="2606040" cy="2377440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880" y="237744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118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dev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611880" y="32461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GitHub, Linear,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Notion, Vercel.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 50 alternativas.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309360" y="2194560"/>
            <a:ext cx="2606040" cy="237744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2377440"/>
            <a:ext cx="411480" cy="4114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53796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Talleres de reparación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537960" y="32461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+ Excel +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PDFs sueltos + la libreta.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 cero.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8001000" y="2331720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3B8BF6"/>
          </a:solidFill>
          <a:ln/>
        </p:spPr>
      </p:sp>
      <p:sp>
        <p:nvSpPr>
          <p:cNvPr id="19" name="Text 14"/>
          <p:cNvSpPr/>
          <p:nvPr/>
        </p:nvSpPr>
        <p:spPr>
          <a:xfrm>
            <a:off x="8001000" y="233172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HUECO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3/21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2" name="Text 17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SOLUCIÓN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sola app reemplaza el WhatsApp,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Excel, el PDF y la libreta.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Multi-tenant. Multi-rol. Real-time.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283464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reporta una falla → técnico la atiende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su celular → admin ve el negocio en vivo.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perseguir mensajes. Sin Excels paralelos.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"¿quién atendió este ticket?".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760720" y="2194560"/>
            <a:ext cx="2926080" cy="713232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7880" y="2359152"/>
            <a:ext cx="384048" cy="38404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46520" y="225856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el dueño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46520" y="256032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Pulso del negocio en vivo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760720" y="3063240"/>
            <a:ext cx="2926080" cy="713232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3227832"/>
            <a:ext cx="384048" cy="38404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46520" y="312724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el técnico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6446520" y="342900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en el celular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5760720" y="3931920"/>
            <a:ext cx="2926080" cy="713232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80" y="4096512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46520" y="399592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el cliente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446520" y="429768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 en 30s, ve el avance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4/21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22" name="Text 17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FLUJO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reporte al cobro — en una sola línea.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11480" y="2286000"/>
            <a:ext cx="1554480" cy="1828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7260" y="246888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11480" y="30632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2920" y="338328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 falla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crear cuenta</a:t>
            </a:r>
            <a:endParaRPr lang="en-US" sz="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3108960"/>
            <a:ext cx="182880" cy="18288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103120" y="2286000"/>
            <a:ext cx="1554480" cy="1828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2468880"/>
            <a:ext cx="502920" cy="5029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03120" y="30632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2194560" y="338328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 + asigna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técnico</a:t>
            </a:r>
            <a:endParaRPr lang="en-US" sz="9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740" y="3108960"/>
            <a:ext cx="182880" cy="18288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3794760" y="2286000"/>
            <a:ext cx="1554480" cy="1828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0540" y="2468880"/>
            <a:ext cx="502920" cy="50292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3794760" y="30632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3886200" y="338328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Atiende en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celular</a:t>
            </a:r>
            <a:endParaRPr lang="en-US" sz="9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6380" y="3108960"/>
            <a:ext cx="182880" cy="182880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5486400" y="2286000"/>
            <a:ext cx="1554480" cy="1828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180" y="2468880"/>
            <a:ext cx="502920" cy="502920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5486400" y="30632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Cotización</a:t>
            </a:r>
            <a:endParaRPr lang="en-US" sz="1300" dirty="0"/>
          </a:p>
        </p:txBody>
      </p:sp>
      <p:sp>
        <p:nvSpPr>
          <p:cNvPr id="24" name="Text 15"/>
          <p:cNvSpPr/>
          <p:nvPr/>
        </p:nvSpPr>
        <p:spPr>
          <a:xfrm>
            <a:off x="5577840" y="338328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+ link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público</a:t>
            </a:r>
            <a:endParaRPr lang="en-US" sz="900" dirty="0"/>
          </a:p>
        </p:txBody>
      </p:sp>
      <p:pic>
        <p:nvPicPr>
          <p:cNvPr id="2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8020" y="3108960"/>
            <a:ext cx="182880" cy="182880"/>
          </a:xfrm>
          <a:prstGeom prst="rect">
            <a:avLst/>
          </a:prstGeom>
        </p:spPr>
      </p:pic>
      <p:sp>
        <p:nvSpPr>
          <p:cNvPr id="26" name="Shape 16"/>
          <p:cNvSpPr/>
          <p:nvPr/>
        </p:nvSpPr>
        <p:spPr>
          <a:xfrm>
            <a:off x="7178040" y="2286000"/>
            <a:ext cx="1554480" cy="182880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27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3820" y="2468880"/>
            <a:ext cx="502920" cy="502920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7178040" y="30632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Cobro</a:t>
            </a:r>
            <a:endParaRPr lang="en-US" sz="1300" dirty="0"/>
          </a:p>
        </p:txBody>
      </p:sp>
      <p:sp>
        <p:nvSpPr>
          <p:cNvPr id="29" name="Text 18"/>
          <p:cNvSpPr/>
          <p:nvPr/>
        </p:nvSpPr>
        <p:spPr>
          <a:xfrm>
            <a:off x="7269480" y="3383280"/>
            <a:ext cx="1371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Cerrado + facturado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trazabilidad</a:t>
            </a:r>
            <a:endParaRPr lang="en-US" sz="900" dirty="0"/>
          </a:p>
        </p:txBody>
      </p:sp>
      <p:sp>
        <p:nvSpPr>
          <p:cNvPr id="30" name="Text 19"/>
          <p:cNvSpPr/>
          <p:nvPr/>
        </p:nvSpPr>
        <p:spPr>
          <a:xfrm>
            <a:off x="457200" y="45262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bidireccional: los 3 ven el cambio en &lt; 2 segundos.</a:t>
            </a:r>
            <a:endParaRPr lang="en-US" sz="1200" dirty="0"/>
          </a:p>
        </p:txBody>
      </p:sp>
      <p:sp>
        <p:nvSpPr>
          <p:cNvPr id="31" name="Text 20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5/21</a:t>
            </a:r>
            <a:endParaRPr lang="en-US" sz="900" dirty="0"/>
          </a:p>
        </p:txBody>
      </p:sp>
      <p:sp>
        <p:nvSpPr>
          <p:cNvPr id="32" name="Shape 21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3" name="Text 22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MÓDULOS SHIPPED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routers backend. 45 tablas. 140+ endpoints.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06908" y="182880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348" y="1993392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82396" y="187452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82396" y="217627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completo + pizza-tracker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2519172" y="182880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612" y="1993392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94660" y="187452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&amp; Chat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2994660" y="217627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Fotos, videos, reacciones, hitos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4631436" y="182880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876" y="1993392"/>
            <a:ext cx="320040" cy="3200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106924" y="187452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Pulso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5106924" y="217627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ejecutivo en vivo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6743700" y="182880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140" y="1993392"/>
            <a:ext cx="320040" cy="3200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219188" y="187452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Cotizador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7219188" y="217627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+ aprobación pública</a:t>
            </a:r>
            <a:endParaRPr lang="en-US" sz="900" dirty="0"/>
          </a:p>
        </p:txBody>
      </p:sp>
      <p:sp>
        <p:nvSpPr>
          <p:cNvPr id="22" name="Shape 16"/>
          <p:cNvSpPr/>
          <p:nvPr/>
        </p:nvSpPr>
        <p:spPr>
          <a:xfrm>
            <a:off x="406908" y="269748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" y="2862072"/>
            <a:ext cx="320040" cy="3200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82396" y="274320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Inventario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882396" y="304495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Kardex, lots, costo promedio</a:t>
            </a:r>
            <a:endParaRPr lang="en-US" sz="900" dirty="0"/>
          </a:p>
        </p:txBody>
      </p:sp>
      <p:sp>
        <p:nvSpPr>
          <p:cNvPr id="26" name="Shape 19"/>
          <p:cNvSpPr/>
          <p:nvPr/>
        </p:nvSpPr>
        <p:spPr>
          <a:xfrm>
            <a:off x="2519172" y="269748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612" y="2862072"/>
            <a:ext cx="320040" cy="32004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2994660" y="274320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</a:t>
            </a:r>
            <a:endParaRPr lang="en-US" sz="1100" dirty="0"/>
          </a:p>
        </p:txBody>
      </p:sp>
      <p:sp>
        <p:nvSpPr>
          <p:cNvPr id="29" name="Text 21"/>
          <p:cNvSpPr/>
          <p:nvPr/>
        </p:nvSpPr>
        <p:spPr>
          <a:xfrm>
            <a:off x="2994660" y="304495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Catálogo + uso por ticket</a:t>
            </a:r>
            <a:endParaRPr lang="en-US" sz="900" dirty="0"/>
          </a:p>
        </p:txBody>
      </p:sp>
      <p:sp>
        <p:nvSpPr>
          <p:cNvPr id="30" name="Shape 22"/>
          <p:cNvSpPr/>
          <p:nvPr/>
        </p:nvSpPr>
        <p:spPr>
          <a:xfrm>
            <a:off x="4631436" y="269748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2876" y="2862072"/>
            <a:ext cx="320040" cy="32004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5106924" y="274320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Mantenimiento</a:t>
            </a:r>
            <a:endParaRPr lang="en-US" sz="1100" dirty="0"/>
          </a:p>
        </p:txBody>
      </p:sp>
      <p:sp>
        <p:nvSpPr>
          <p:cNvPr id="33" name="Text 24"/>
          <p:cNvSpPr/>
          <p:nvPr/>
        </p:nvSpPr>
        <p:spPr>
          <a:xfrm>
            <a:off x="5106924" y="304495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Schedules + auto-asignación</a:t>
            </a:r>
            <a:endParaRPr lang="en-US" sz="900" dirty="0"/>
          </a:p>
        </p:txBody>
      </p:sp>
      <p:sp>
        <p:nvSpPr>
          <p:cNvPr id="34" name="Shape 25"/>
          <p:cNvSpPr/>
          <p:nvPr/>
        </p:nvSpPr>
        <p:spPr>
          <a:xfrm>
            <a:off x="6743700" y="269748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5140" y="2862072"/>
            <a:ext cx="320040" cy="32004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7219188" y="274320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</a:t>
            </a:r>
            <a:endParaRPr lang="en-US" sz="1100" dirty="0"/>
          </a:p>
        </p:txBody>
      </p:sp>
      <p:sp>
        <p:nvSpPr>
          <p:cNvPr id="37" name="Text 27"/>
          <p:cNvSpPr/>
          <p:nvPr/>
        </p:nvSpPr>
        <p:spPr>
          <a:xfrm>
            <a:off x="7219188" y="304495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Empresas, contactos, pipeline</a:t>
            </a:r>
            <a:endParaRPr lang="en-US" sz="900" dirty="0"/>
          </a:p>
        </p:txBody>
      </p:sp>
      <p:sp>
        <p:nvSpPr>
          <p:cNvPr id="38" name="Shape 28"/>
          <p:cNvSpPr/>
          <p:nvPr/>
        </p:nvSpPr>
        <p:spPr>
          <a:xfrm>
            <a:off x="406908" y="356616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3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348" y="3730752"/>
            <a:ext cx="320040" cy="320040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882396" y="361188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Gastos en campo</a:t>
            </a:r>
            <a:endParaRPr lang="en-US" sz="1100" dirty="0"/>
          </a:p>
        </p:txBody>
      </p:sp>
      <p:sp>
        <p:nvSpPr>
          <p:cNvPr id="41" name="Text 30"/>
          <p:cNvSpPr/>
          <p:nvPr/>
        </p:nvSpPr>
        <p:spPr>
          <a:xfrm>
            <a:off x="882396" y="391363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 factura + carga 15s</a:t>
            </a:r>
            <a:endParaRPr lang="en-US" sz="900" dirty="0"/>
          </a:p>
        </p:txBody>
      </p:sp>
      <p:sp>
        <p:nvSpPr>
          <p:cNvPr id="42" name="Shape 31"/>
          <p:cNvSpPr/>
          <p:nvPr/>
        </p:nvSpPr>
        <p:spPr>
          <a:xfrm>
            <a:off x="2519172" y="356616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43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0612" y="3730752"/>
            <a:ext cx="320040" cy="320040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2994660" y="361188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&amp; Equipos</a:t>
            </a:r>
            <a:endParaRPr lang="en-US" sz="1100" dirty="0"/>
          </a:p>
        </p:txBody>
      </p:sp>
      <p:sp>
        <p:nvSpPr>
          <p:cNvPr id="45" name="Text 33"/>
          <p:cNvSpPr/>
          <p:nvPr/>
        </p:nvSpPr>
        <p:spPr>
          <a:xfrm>
            <a:off x="2994660" y="391363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roles + tercerizados</a:t>
            </a:r>
            <a:endParaRPr lang="en-US" sz="900" dirty="0"/>
          </a:p>
        </p:txBody>
      </p:sp>
      <p:sp>
        <p:nvSpPr>
          <p:cNvPr id="46" name="Shape 34"/>
          <p:cNvSpPr/>
          <p:nvPr/>
        </p:nvSpPr>
        <p:spPr>
          <a:xfrm>
            <a:off x="4631436" y="356616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4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2876" y="3730752"/>
            <a:ext cx="320040" cy="320040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5106924" y="361188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Rentas</a:t>
            </a:r>
            <a:endParaRPr lang="en-US" sz="1100" dirty="0"/>
          </a:p>
        </p:txBody>
      </p:sp>
      <p:sp>
        <p:nvSpPr>
          <p:cNvPr id="49" name="Text 36"/>
          <p:cNvSpPr/>
          <p:nvPr/>
        </p:nvSpPr>
        <p:spPr>
          <a:xfrm>
            <a:off x="5106924" y="391363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cycles + MRR</a:t>
            </a:r>
            <a:endParaRPr lang="en-US" sz="900" dirty="0"/>
          </a:p>
        </p:txBody>
      </p:sp>
      <p:sp>
        <p:nvSpPr>
          <p:cNvPr id="50" name="Shape 37"/>
          <p:cNvSpPr/>
          <p:nvPr/>
        </p:nvSpPr>
        <p:spPr>
          <a:xfrm>
            <a:off x="6743700" y="3566160"/>
            <a:ext cx="1993392" cy="749808"/>
          </a:xfrm>
          <a:prstGeom prst="rect">
            <a:avLst/>
          </a:prstGeom>
          <a:solidFill>
            <a:srgbClr val="111A2E"/>
          </a:solidFill>
          <a:ln w="6350">
            <a:solidFill>
              <a:srgbClr val="2A3656"/>
            </a:solidFill>
            <a:prstDash val="solid"/>
          </a:ln>
        </p:spPr>
      </p:sp>
      <p:pic>
        <p:nvPicPr>
          <p:cNvPr id="5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35140" y="3730752"/>
            <a:ext cx="320040" cy="320040"/>
          </a:xfrm>
          <a:prstGeom prst="rect">
            <a:avLst/>
          </a:prstGeom>
        </p:spPr>
      </p:pic>
      <p:sp>
        <p:nvSpPr>
          <p:cNvPr id="52" name="Text 38"/>
          <p:cNvSpPr/>
          <p:nvPr/>
        </p:nvSpPr>
        <p:spPr>
          <a:xfrm>
            <a:off x="7219188" y="3611880"/>
            <a:ext cx="1444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</a:t>
            </a:r>
            <a:endParaRPr lang="en-US" sz="1100" dirty="0"/>
          </a:p>
        </p:txBody>
      </p:sp>
      <p:sp>
        <p:nvSpPr>
          <p:cNvPr id="53" name="Text 39"/>
          <p:cNvSpPr/>
          <p:nvPr/>
        </p:nvSpPr>
        <p:spPr>
          <a:xfrm>
            <a:off x="7219188" y="3913632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central + retention</a:t>
            </a:r>
            <a:endParaRPr lang="en-US" sz="900" dirty="0"/>
          </a:p>
        </p:txBody>
      </p:sp>
      <p:sp>
        <p:nvSpPr>
          <p:cNvPr id="54" name="Text 40"/>
          <p:cNvSpPr/>
          <p:nvPr/>
        </p:nvSpPr>
        <p:spPr>
          <a:xfrm>
            <a:off x="457200" y="44348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2000" dirty="0"/>
          </a:p>
        </p:txBody>
      </p:sp>
      <p:sp>
        <p:nvSpPr>
          <p:cNvPr id="55" name="Text 41"/>
          <p:cNvSpPr/>
          <p:nvPr/>
        </p:nvSpPr>
        <p:spPr>
          <a:xfrm>
            <a:off x="457200" y="47091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Módulos shipped</a:t>
            </a:r>
            <a:endParaRPr lang="en-US" sz="900" dirty="0"/>
          </a:p>
        </p:txBody>
      </p:sp>
      <p:sp>
        <p:nvSpPr>
          <p:cNvPr id="56" name="Text 42"/>
          <p:cNvSpPr/>
          <p:nvPr/>
        </p:nvSpPr>
        <p:spPr>
          <a:xfrm>
            <a:off x="2560320" y="44348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140+</a:t>
            </a:r>
            <a:endParaRPr lang="en-US" sz="2000" dirty="0"/>
          </a:p>
        </p:txBody>
      </p:sp>
      <p:sp>
        <p:nvSpPr>
          <p:cNvPr id="57" name="Text 43"/>
          <p:cNvSpPr/>
          <p:nvPr/>
        </p:nvSpPr>
        <p:spPr>
          <a:xfrm>
            <a:off x="2560320" y="47091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Endpoints API</a:t>
            </a:r>
            <a:endParaRPr lang="en-US" sz="900" dirty="0"/>
          </a:p>
        </p:txBody>
      </p:sp>
      <p:sp>
        <p:nvSpPr>
          <p:cNvPr id="58" name="Text 44"/>
          <p:cNvSpPr/>
          <p:nvPr/>
        </p:nvSpPr>
        <p:spPr>
          <a:xfrm>
            <a:off x="4663440" y="44348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2000" dirty="0"/>
          </a:p>
        </p:txBody>
      </p:sp>
      <p:sp>
        <p:nvSpPr>
          <p:cNvPr id="59" name="Text 45"/>
          <p:cNvSpPr/>
          <p:nvPr/>
        </p:nvSpPr>
        <p:spPr>
          <a:xfrm>
            <a:off x="4663440" y="47091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Tablas Postgres</a:t>
            </a:r>
            <a:endParaRPr lang="en-US" sz="900" dirty="0"/>
          </a:p>
        </p:txBody>
      </p:sp>
      <p:sp>
        <p:nvSpPr>
          <p:cNvPr id="60" name="Text 46"/>
          <p:cNvSpPr/>
          <p:nvPr/>
        </p:nvSpPr>
        <p:spPr>
          <a:xfrm>
            <a:off x="6766560" y="44348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</a:t>
            </a:r>
            <a:endParaRPr lang="en-US" sz="2000" dirty="0"/>
          </a:p>
        </p:txBody>
      </p:sp>
      <p:sp>
        <p:nvSpPr>
          <p:cNvPr id="61" name="Text 47"/>
          <p:cNvSpPr/>
          <p:nvPr/>
        </p:nvSpPr>
        <p:spPr>
          <a:xfrm>
            <a:off x="6766560" y="47091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automatizados</a:t>
            </a:r>
            <a:endParaRPr lang="en-US" sz="900" dirty="0"/>
          </a:p>
        </p:txBody>
      </p:sp>
      <p:sp>
        <p:nvSpPr>
          <p:cNvPr id="62" name="Text 48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6/21</a:t>
            </a:r>
            <a:endParaRPr lang="en-US" sz="900" dirty="0"/>
          </a:p>
        </p:txBody>
      </p:sp>
      <p:sp>
        <p:nvSpPr>
          <p:cNvPr id="63" name="Shape 49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64" name="Text 50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GRANULARES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 roles. Cada uno ve solo lo que le toca.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92024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121408"/>
            <a:ext cx="438912" cy="4389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34440" y="198424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Owner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34440" y="228600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Dueño del taller — control total del tenant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663440" y="192024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663440" y="192024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08" y="2121408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40680" y="198424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Co-Admin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5440680" y="228600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Operación día a día sin tocar billing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57200" y="288036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57200" y="288036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3081528"/>
            <a:ext cx="438912" cy="4389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34440" y="294436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Comercial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234440" y="32461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CRM, pipeline, cotizaciones — sin destructivas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4663440" y="288036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4663440" y="288036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3081528"/>
            <a:ext cx="438912" cy="43891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440680" y="294436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5440680" y="32461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asignados, gastos, fotos en campo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457200" y="384048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457200" y="384048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" y="4041648"/>
            <a:ext cx="438912" cy="43891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1234440" y="390448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Externo</a:t>
            </a:r>
            <a:endParaRPr lang="en-US" sz="1400" dirty="0"/>
          </a:p>
        </p:txBody>
      </p:sp>
      <p:sp>
        <p:nvSpPr>
          <p:cNvPr id="30" name="Text 23"/>
          <p:cNvSpPr/>
          <p:nvPr/>
        </p:nvSpPr>
        <p:spPr>
          <a:xfrm>
            <a:off x="1234440" y="420624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Tercerizado: solo lo que se le asigna</a:t>
            </a:r>
            <a:endParaRPr lang="en-US" sz="1000" dirty="0"/>
          </a:p>
        </p:txBody>
      </p:sp>
      <p:sp>
        <p:nvSpPr>
          <p:cNvPr id="31" name="Shape 24"/>
          <p:cNvSpPr/>
          <p:nvPr/>
        </p:nvSpPr>
        <p:spPr>
          <a:xfrm>
            <a:off x="4663440" y="3840480"/>
            <a:ext cx="4023360" cy="841248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4663440" y="3840480"/>
            <a:ext cx="64008" cy="841248"/>
          </a:xfrm>
          <a:prstGeom prst="rect">
            <a:avLst/>
          </a:prstGeom>
          <a:solidFill>
            <a:srgbClr val="3B8BF6"/>
          </a:solidFill>
          <a:ln/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608" y="4041648"/>
            <a:ext cx="438912" cy="43891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5440680" y="390448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</a:t>
            </a:r>
            <a:endParaRPr lang="en-US" sz="1400" dirty="0"/>
          </a:p>
        </p:txBody>
      </p:sp>
      <p:sp>
        <p:nvSpPr>
          <p:cNvPr id="35" name="Text 27"/>
          <p:cNvSpPr/>
          <p:nvPr/>
        </p:nvSpPr>
        <p:spPr>
          <a:xfrm>
            <a:off x="5440680" y="420624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Reporta, aprueba cotización, ve avance</a:t>
            </a:r>
            <a:endParaRPr lang="en-US" sz="1000" dirty="0"/>
          </a:p>
        </p:txBody>
      </p:sp>
      <p:sp>
        <p:nvSpPr>
          <p:cNvPr id="36" name="Text 28"/>
          <p:cNvSpPr/>
          <p:nvPr/>
        </p:nvSpPr>
        <p:spPr>
          <a:xfrm>
            <a:off x="457200" y="45262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isolation a doble capa: código (access.js) + base de datos. Probado en producción.</a:t>
            </a:r>
            <a:endParaRPr lang="en-US" sz="1000" dirty="0"/>
          </a:p>
        </p:txBody>
      </p:sp>
      <p:sp>
        <p:nvSpPr>
          <p:cNvPr id="37" name="Text 29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7/21</a:t>
            </a:r>
            <a:endParaRPr lang="en-US" sz="900" dirty="0"/>
          </a:p>
        </p:txBody>
      </p:sp>
      <p:sp>
        <p:nvSpPr>
          <p:cNvPr id="38" name="Shape 30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39" name="Text 31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PRODUCTO REAL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son mockups: está en producción hoy.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4023360" cy="137160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828800"/>
            <a:ext cx="4023360" cy="274320"/>
          </a:xfrm>
          <a:prstGeom prst="rect">
            <a:avLst/>
          </a:prstGeom>
          <a:solidFill>
            <a:srgbClr val="22304F"/>
          </a:solidFill>
          <a:ln/>
        </p:spPr>
      </p:sp>
      <p:sp>
        <p:nvSpPr>
          <p:cNvPr id="8" name="Shape 6"/>
          <p:cNvSpPr/>
          <p:nvPr/>
        </p:nvSpPr>
        <p:spPr>
          <a:xfrm>
            <a:off x="566928" y="1920240"/>
            <a:ext cx="91440" cy="9144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0" y="1920240"/>
            <a:ext cx="91440" cy="914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0" name="Shape 8"/>
          <p:cNvSpPr/>
          <p:nvPr/>
        </p:nvSpPr>
        <p:spPr>
          <a:xfrm>
            <a:off x="896112" y="1920240"/>
            <a:ext cx="91440" cy="91440"/>
          </a:xfrm>
          <a:prstGeom prst="ellipse">
            <a:avLst/>
          </a:prstGeom>
          <a:solidFill>
            <a:srgbClr val="2ED47A"/>
          </a:solidFill>
          <a:ln/>
        </p:spPr>
      </p:sp>
      <p:sp>
        <p:nvSpPr>
          <p:cNvPr id="11" name="Shape 9"/>
          <p:cNvSpPr/>
          <p:nvPr/>
        </p:nvSpPr>
        <p:spPr>
          <a:xfrm>
            <a:off x="1234440" y="1892808"/>
            <a:ext cx="2286000" cy="146304"/>
          </a:xfrm>
          <a:prstGeom prst="roundRect">
            <a:avLst>
              <a:gd name="adj" fmla="val 50000"/>
            </a:avLst>
          </a:prstGeom>
          <a:solidFill>
            <a:srgbClr val="070D1A"/>
          </a:solidFill>
          <a:ln/>
        </p:spPr>
      </p:sp>
      <p:sp>
        <p:nvSpPr>
          <p:cNvPr id="12" name="Text 10"/>
          <p:cNvSpPr/>
          <p:nvPr/>
        </p:nvSpPr>
        <p:spPr>
          <a:xfrm>
            <a:off x="1234440" y="189280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3657600" y="1892808"/>
            <a:ext cx="713232" cy="146304"/>
          </a:xfrm>
          <a:prstGeom prst="roundRect">
            <a:avLst>
              <a:gd name="adj" fmla="val 50000"/>
            </a:avLst>
          </a:prstGeom>
          <a:solidFill>
            <a:srgbClr val="3B8BF6">
              <a:alpha val="30000"/>
            </a:srgbClr>
          </a:solidFill>
          <a:ln w="6350">
            <a:solidFill>
              <a:srgbClr val="3B8B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0" y="189280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640080" y="2240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Pulso ejecutivo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40080" y="2606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SLA, tickets vivos, ranking técnicos, costos por categoría.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1828800"/>
            <a:ext cx="4023360" cy="137160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63440" y="1828800"/>
            <a:ext cx="4023360" cy="274320"/>
          </a:xfrm>
          <a:prstGeom prst="rect">
            <a:avLst/>
          </a:prstGeom>
          <a:solidFill>
            <a:srgbClr val="22304F"/>
          </a:solidFill>
          <a:ln/>
        </p:spPr>
      </p:sp>
      <p:sp>
        <p:nvSpPr>
          <p:cNvPr id="19" name="Shape 17"/>
          <p:cNvSpPr/>
          <p:nvPr/>
        </p:nvSpPr>
        <p:spPr>
          <a:xfrm>
            <a:off x="4773168" y="1920240"/>
            <a:ext cx="91440" cy="9144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20" name="Shape 18"/>
          <p:cNvSpPr/>
          <p:nvPr/>
        </p:nvSpPr>
        <p:spPr>
          <a:xfrm>
            <a:off x="4937760" y="1920240"/>
            <a:ext cx="91440" cy="914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1" name="Shape 19"/>
          <p:cNvSpPr/>
          <p:nvPr/>
        </p:nvSpPr>
        <p:spPr>
          <a:xfrm>
            <a:off x="5102352" y="1920240"/>
            <a:ext cx="91440" cy="91440"/>
          </a:xfrm>
          <a:prstGeom prst="ellipse">
            <a:avLst/>
          </a:prstGeom>
          <a:solidFill>
            <a:srgbClr val="2ED47A"/>
          </a:solidFill>
          <a:ln/>
        </p:spPr>
      </p:sp>
      <p:sp>
        <p:nvSpPr>
          <p:cNvPr id="22" name="Shape 20"/>
          <p:cNvSpPr/>
          <p:nvPr/>
        </p:nvSpPr>
        <p:spPr>
          <a:xfrm>
            <a:off x="5440680" y="1892808"/>
            <a:ext cx="2286000" cy="146304"/>
          </a:xfrm>
          <a:prstGeom prst="roundRect">
            <a:avLst>
              <a:gd name="adj" fmla="val 50000"/>
            </a:avLst>
          </a:prstGeom>
          <a:solidFill>
            <a:srgbClr val="070D1A"/>
          </a:solidFill>
          <a:ln/>
        </p:spPr>
      </p:sp>
      <p:sp>
        <p:nvSpPr>
          <p:cNvPr id="23" name="Text 21"/>
          <p:cNvSpPr/>
          <p:nvPr/>
        </p:nvSpPr>
        <p:spPr>
          <a:xfrm>
            <a:off x="5440680" y="189280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7863840" y="1892808"/>
            <a:ext cx="713232" cy="146304"/>
          </a:xfrm>
          <a:prstGeom prst="roundRect">
            <a:avLst>
              <a:gd name="adj" fmla="val 50000"/>
            </a:avLst>
          </a:prstGeom>
          <a:solidFill>
            <a:srgbClr val="06B6D4">
              <a:alpha val="30000"/>
            </a:srgbClr>
          </a:solidFill>
          <a:ln w="6350">
            <a:solidFill>
              <a:srgbClr val="06B6D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0" y="189280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846320" y="2240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Detalle de ticket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Timeline, chat, fotos, asignación, hitos en vivo.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7200" y="3310128"/>
            <a:ext cx="4023360" cy="137160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57200" y="3310128"/>
            <a:ext cx="4023360" cy="274320"/>
          </a:xfrm>
          <a:prstGeom prst="rect">
            <a:avLst/>
          </a:prstGeom>
          <a:solidFill>
            <a:srgbClr val="22304F"/>
          </a:solidFill>
          <a:ln/>
        </p:spPr>
      </p:sp>
      <p:sp>
        <p:nvSpPr>
          <p:cNvPr id="30" name="Shape 28"/>
          <p:cNvSpPr/>
          <p:nvPr/>
        </p:nvSpPr>
        <p:spPr>
          <a:xfrm>
            <a:off x="566928" y="3401568"/>
            <a:ext cx="91440" cy="9144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31" name="Shape 29"/>
          <p:cNvSpPr/>
          <p:nvPr/>
        </p:nvSpPr>
        <p:spPr>
          <a:xfrm>
            <a:off x="731520" y="3401568"/>
            <a:ext cx="91440" cy="914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2" name="Shape 30"/>
          <p:cNvSpPr/>
          <p:nvPr/>
        </p:nvSpPr>
        <p:spPr>
          <a:xfrm>
            <a:off x="896112" y="3401568"/>
            <a:ext cx="91440" cy="91440"/>
          </a:xfrm>
          <a:prstGeom prst="ellipse">
            <a:avLst/>
          </a:prstGeom>
          <a:solidFill>
            <a:srgbClr val="2ED47A"/>
          </a:solidFill>
          <a:ln/>
        </p:spPr>
      </p:sp>
      <p:sp>
        <p:nvSpPr>
          <p:cNvPr id="33" name="Shape 31"/>
          <p:cNvSpPr/>
          <p:nvPr/>
        </p:nvSpPr>
        <p:spPr>
          <a:xfrm>
            <a:off x="1234440" y="3374136"/>
            <a:ext cx="2286000" cy="146304"/>
          </a:xfrm>
          <a:prstGeom prst="roundRect">
            <a:avLst>
              <a:gd name="adj" fmla="val 50000"/>
            </a:avLst>
          </a:prstGeom>
          <a:solidFill>
            <a:srgbClr val="070D1A"/>
          </a:solidFill>
          <a:ln/>
        </p:spPr>
      </p:sp>
      <p:sp>
        <p:nvSpPr>
          <p:cNvPr id="34" name="Text 32"/>
          <p:cNvSpPr/>
          <p:nvPr/>
        </p:nvSpPr>
        <p:spPr>
          <a:xfrm>
            <a:off x="1234440" y="3374136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3657600" y="3374136"/>
            <a:ext cx="713232" cy="146304"/>
          </a:xfrm>
          <a:prstGeom prst="roundRect">
            <a:avLst>
              <a:gd name="adj" fmla="val 50000"/>
            </a:avLst>
          </a:prstGeom>
          <a:solidFill>
            <a:srgbClr val="2ED47A">
              <a:alpha val="30000"/>
            </a:srgbClr>
          </a:solidFill>
          <a:ln w="6350">
            <a:solidFill>
              <a:srgbClr val="2ED47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57600" y="3374136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Comercial</a:t>
            </a:r>
            <a:endParaRPr lang="en-US" sz="700" dirty="0"/>
          </a:p>
        </p:txBody>
      </p:sp>
      <p:sp>
        <p:nvSpPr>
          <p:cNvPr id="37" name="Text 35"/>
          <p:cNvSpPr/>
          <p:nvPr/>
        </p:nvSpPr>
        <p:spPr>
          <a:xfrm>
            <a:off x="640080" y="3721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Cotizador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640080" y="40873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+ horas + IVA. PDF. Link público para aprobar.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663440" y="3310128"/>
            <a:ext cx="4023360" cy="1371600"/>
          </a:xfrm>
          <a:prstGeom prst="rect">
            <a:avLst/>
          </a:prstGeom>
          <a:solidFill>
            <a:srgbClr val="1A2440"/>
          </a:solidFill>
          <a:ln w="6350">
            <a:solidFill>
              <a:srgbClr val="2A365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63440" y="3310128"/>
            <a:ext cx="4023360" cy="274320"/>
          </a:xfrm>
          <a:prstGeom prst="rect">
            <a:avLst/>
          </a:prstGeom>
          <a:solidFill>
            <a:srgbClr val="22304F"/>
          </a:solidFill>
          <a:ln/>
        </p:spPr>
      </p:sp>
      <p:sp>
        <p:nvSpPr>
          <p:cNvPr id="41" name="Shape 39"/>
          <p:cNvSpPr/>
          <p:nvPr/>
        </p:nvSpPr>
        <p:spPr>
          <a:xfrm>
            <a:off x="4773168" y="3401568"/>
            <a:ext cx="91440" cy="91440"/>
          </a:xfrm>
          <a:prstGeom prst="ellipse">
            <a:avLst/>
          </a:prstGeom>
          <a:solidFill>
            <a:srgbClr val="EF4444"/>
          </a:solidFill>
          <a:ln/>
        </p:spPr>
      </p:sp>
      <p:sp>
        <p:nvSpPr>
          <p:cNvPr id="42" name="Shape 40"/>
          <p:cNvSpPr/>
          <p:nvPr/>
        </p:nvSpPr>
        <p:spPr>
          <a:xfrm>
            <a:off x="4937760" y="3401568"/>
            <a:ext cx="91440" cy="914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3" name="Shape 41"/>
          <p:cNvSpPr/>
          <p:nvPr/>
        </p:nvSpPr>
        <p:spPr>
          <a:xfrm>
            <a:off x="5102352" y="3401568"/>
            <a:ext cx="91440" cy="91440"/>
          </a:xfrm>
          <a:prstGeom prst="ellipse">
            <a:avLst/>
          </a:prstGeom>
          <a:solidFill>
            <a:srgbClr val="2ED47A"/>
          </a:solidFill>
          <a:ln/>
        </p:spPr>
      </p:sp>
      <p:sp>
        <p:nvSpPr>
          <p:cNvPr id="44" name="Shape 42"/>
          <p:cNvSpPr/>
          <p:nvPr/>
        </p:nvSpPr>
        <p:spPr>
          <a:xfrm>
            <a:off x="5440680" y="3374136"/>
            <a:ext cx="2286000" cy="146304"/>
          </a:xfrm>
          <a:prstGeom prst="roundRect">
            <a:avLst>
              <a:gd name="adj" fmla="val 50000"/>
            </a:avLst>
          </a:prstGeom>
          <a:solidFill>
            <a:srgbClr val="070D1A"/>
          </a:solidFill>
          <a:ln/>
        </p:spPr>
      </p:sp>
      <p:sp>
        <p:nvSpPr>
          <p:cNvPr id="45" name="Text 43"/>
          <p:cNvSpPr/>
          <p:nvPr/>
        </p:nvSpPr>
        <p:spPr>
          <a:xfrm>
            <a:off x="5440680" y="3374136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app.nodux.link</a:t>
            </a:r>
            <a:endParaRPr lang="en-US" sz="700" dirty="0"/>
          </a:p>
        </p:txBody>
      </p:sp>
      <p:sp>
        <p:nvSpPr>
          <p:cNvPr id="46" name="Shape 44"/>
          <p:cNvSpPr/>
          <p:nvPr/>
        </p:nvSpPr>
        <p:spPr>
          <a:xfrm>
            <a:off x="7863840" y="3374136"/>
            <a:ext cx="713232" cy="146304"/>
          </a:xfrm>
          <a:prstGeom prst="roundRect">
            <a:avLst>
              <a:gd name="adj" fmla="val 50000"/>
            </a:avLst>
          </a:prstGeom>
          <a:solidFill>
            <a:srgbClr val="F59E0B">
              <a:alpha val="30000"/>
            </a:srgbClr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863840" y="3374136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Móvil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4846320" y="3721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Vista del técnico</a:t>
            </a:r>
            <a:endParaRPr lang="en-US" sz="1500" dirty="0"/>
          </a:p>
        </p:txBody>
      </p:sp>
      <p:sp>
        <p:nvSpPr>
          <p:cNvPr id="49" name="Text 47"/>
          <p:cNvSpPr/>
          <p:nvPr/>
        </p:nvSpPr>
        <p:spPr>
          <a:xfrm>
            <a:off x="4846320" y="40873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del día en el celular. Gastos en 15s.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457200" y="45445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PWA instalable + tiempo real bidireccional + funciona con WiFi precario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8/21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53" name="Text 51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2743200"/>
          </a:xfrm>
          <a:prstGeom prst="rect">
            <a:avLst/>
          </a:prstGeom>
          <a:solidFill>
            <a:srgbClr val="3B8BF6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486400" y="2743200"/>
            <a:ext cx="3657600" cy="2377440"/>
          </a:xfrm>
          <a:prstGeom prst="rect">
            <a:avLst/>
          </a:prstGeom>
          <a:solidFill>
            <a:srgbClr val="06B6D4">
              <a:alpha val="7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DIFERENCIADOR · 1 DE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Tiempo real de verdad.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Patrón canónico: ticket.snapshot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mutación (status, asignación, progreso, chat,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hold, clasificación) embebe el ticket completo +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entry en el payload.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watcher inyecta directo. Sin GET, sin replica lag.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 consistente en admin, técnico y cliente.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760720" y="1828800"/>
            <a:ext cx="2926080" cy="2926080"/>
          </a:xfrm>
          <a:prstGeom prst="rect">
            <a:avLst/>
          </a:prstGeom>
          <a:solidFill>
            <a:srgbClr val="1A2440"/>
          </a:solidFill>
          <a:ln w="12700">
            <a:solidFill>
              <a:srgbClr val="3B8B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45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2103120"/>
            <a:ext cx="548640" cy="5486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760720" y="278892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E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 seg</a:t>
            </a:r>
            <a:endParaRPr lang="en-US" sz="4400" dirty="0"/>
          </a:p>
        </p:txBody>
      </p:sp>
      <p:sp>
        <p:nvSpPr>
          <p:cNvPr id="11" name="Text 8"/>
          <p:cNvSpPr/>
          <p:nvPr/>
        </p:nvSpPr>
        <p:spPr>
          <a:xfrm>
            <a:off x="5760720" y="3474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· Técnico · Cliente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760720" y="37490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 el cambio simultáneamente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760720" y="41605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3B8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 de replica lag de Postgres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57200" y="45445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Server-Sent Events · helper único emitTicketChange · cubierto con tests dedicados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040880" y="4864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 · pitch · 9/21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365760" y="4910328"/>
            <a:ext cx="164592" cy="164592"/>
          </a:xfrm>
          <a:prstGeom prst="rect">
            <a:avLst/>
          </a:prstGeom>
          <a:solidFill>
            <a:srgbClr val="3B8BF6"/>
          </a:solidFill>
          <a:ln/>
        </p:spPr>
      </p:sp>
      <p:sp>
        <p:nvSpPr>
          <p:cNvPr id="17" name="Text 14"/>
          <p:cNvSpPr/>
          <p:nvPr/>
        </p:nvSpPr>
        <p:spPr>
          <a:xfrm>
            <a:off x="566928" y="4864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NODUX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Nodux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Nodux — Pitch Deck</dc:title>
  <dc:subject>PptxGenJS Presentation</dc:subject>
  <dc:creator>Nodux</dc:creator>
  <cp:lastModifiedBy>Nodux</cp:lastModifiedBy>
  <cp:revision>1</cp:revision>
  <dcterms:created xsi:type="dcterms:W3CDTF">2026-05-22T03:45:48Z</dcterms:created>
  <dcterms:modified xsi:type="dcterms:W3CDTF">2026-05-22T03:45:48Z</dcterms:modified>
</cp:coreProperties>
</file>